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LtGZkZxp+oxYHZiEoKSUbFOYE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e1f1e47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e1f1e47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1f1e478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e1f1e478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1f1e478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e1f1e47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e1f1e478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e1f1e478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1f1e478f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5e1f1e478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e1f1e478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e1f1e478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1f1e478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e1f1e47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1f1e47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e1f1e47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1f1e478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e1f1e478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e1f1e478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e1f1e478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e1f1e478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e1f1e478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e1f1e478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e1f1e47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e4a07c9b3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5e4a07c9b3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f1e47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f1e47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e1f1e47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e1f1e47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e1f1e478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e1f1e478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e1f1e478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e1f1e478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" name="Google Shape;55;p7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3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3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3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" name="Google Shape;61;p73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3">
  <p:cSld name="TITLE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4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4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4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74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4">
  <p:cSld name="TITLE_4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5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5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5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5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3" name="Google Shape;73;p75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5">
  <p:cSld name="TITLE_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6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6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6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6 -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6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9" name="Google Shape;79;p76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 Jan 2016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e1f1e478f_0_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g5e1f1e478f_0_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g5e1f1e478f_0_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1f1e478f_0_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g5e1f1e478f_0_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e1f1e478f_0_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g5e1f1e478f_0_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g5e1f1e478f_0_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e1f1e478f_0_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g5e1f1e478f_0_1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g5e1f1e478f_0_1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g5e1f1e478f_0_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e1f1e478f_0_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g5e1f1e478f_0_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1f1e478f_0_1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g5e1f1e478f_0_1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g5e1f1e478f_0_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e1f1e478f_0_1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g5e1f1e478f_0_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1f1e478f_0_1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5e1f1e478f_0_1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g5e1f1e478f_0_1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g5e1f1e478f_0_1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g5e1f1e478f_0_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1f1e478f_0_1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g5e1f1e478f_0_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1f1e478f_0_1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g5e1f1e478f_0_1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g5e1f1e478f_0_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f1e478f_0_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1f1e478f_0_14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5e1f1e478f_0_14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8" name="Google Shape;128;g5e1f1e478f_0_14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9" name="Google Shape;129;g5e1f1e478f_0_142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g5e1f1e478f_0_14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27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1f1e478f_0_148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5e1f1e478f_0_148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4" name="Google Shape;134;g5e1f1e478f_0_148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35" name="Google Shape;135;g5e1f1e478f_0_148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6" name="Google Shape;136;g5e1f1e478f_0_148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27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3">
  <p:cSld name="TITLE_3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1f1e478f_0_154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5e1f1e478f_0_15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0" name="Google Shape;140;g5e1f1e478f_0_154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41" name="Google Shape;141;g5e1f1e478f_0_154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" name="Google Shape;142;g5e1f1e478f_0_154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27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4">
  <p:cSld name="TITLE_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1f1e478f_0_160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5e1f1e478f_0_160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6" name="Google Shape;146;g5e1f1e478f_0_160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47" name="Google Shape;147;g5e1f1e478f_0_160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g5e1f1e478f_0_160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27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5">
  <p:cSld name="TITLE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1f1e478f_0_166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5e1f1e478f_0_166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2" name="Google Shape;152;g5e1f1e478f_0_166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6 -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53" name="Google Shape;153;g5e1f1e478f_0_166"/>
          <p:cNvSpPr txBox="1"/>
          <p:nvPr>
            <p:ph idx="12" type="sldNum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4" name="Google Shape;154;g5e1f1e478f_0_166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25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6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6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1f1e478f_0_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g5e1f1e478f_0_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g5e1f1e478f_0_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TheCidRMC/Diplomatura-de-Especializacion-en-Desarrollo-de-Aplicaciones-con-IA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nk2CQITm_eo" TargetMode="External"/><Relationship Id="rId4" Type="http://schemas.openxmlformats.org/officeDocument/2006/relationships/hyperlink" Target="https://www.youtube.com/watch?v=Q81RR3yKn30" TargetMode="External"/><Relationship Id="rId5" Type="http://schemas.openxmlformats.org/officeDocument/2006/relationships/hyperlink" Target="https://www.youtube.com/watch?v=NGf0voTMlcs&amp;t=60s" TargetMode="External"/><Relationship Id="rId6" Type="http://schemas.openxmlformats.org/officeDocument/2006/relationships/hyperlink" Target="https://www.youtube.com/watch?v=yIYKR4sgzI8&amp;t=200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gif"/><Relationship Id="rId4" Type="http://schemas.openxmlformats.org/officeDocument/2006/relationships/hyperlink" Target="http://www.sai-tai.com/blog/bikeshare-predictio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s"/>
            </a:br>
            <a:r>
              <a:rPr b="1" lang="es"/>
              <a:t> </a:t>
            </a:r>
            <a:r>
              <a:rPr lang="es"/>
              <a:t>Fundamentos de aprendizaje de máquina</a:t>
            </a:r>
            <a:endParaRPr/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311700" y="2834125"/>
            <a:ext cx="8520600" cy="19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b="1" lang="es" sz="2000"/>
            </a:br>
            <a:r>
              <a:rPr b="1" lang="es" sz="2000"/>
              <a:t>Diplomado de especialización de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2000"/>
              <a:t>desarrollo de aplicaciones con Inteligencia Artificial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Rodrigo Maldonado – rodrigo.maldonado@pucp.edu.pe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e1f1e478f_0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Lineal: Entrenamiento</a:t>
            </a:r>
            <a:endParaRPr/>
          </a:p>
        </p:txBody>
      </p:sp>
      <p:sp>
        <p:nvSpPr>
          <p:cNvPr id="227" name="Google Shape;227;g5e1f1e478f_0_35"/>
          <p:cNvSpPr txBox="1"/>
          <p:nvPr>
            <p:ph idx="1" type="body"/>
          </p:nvPr>
        </p:nvSpPr>
        <p:spPr>
          <a:xfrm>
            <a:off x="311700" y="1203575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Existen métodos analíticos para resolver el problema de optimización, pero pocas veces son aplicables en situaciones reales</a:t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8" name="Google Shape;228;g5e1f1e478f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463" y="1982950"/>
            <a:ext cx="2989075" cy="4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5e1f1e478f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088" y="2760050"/>
            <a:ext cx="4214575" cy="20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e1f1e478f_0_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Regresión Lineal: Entrenamiento</a:t>
            </a:r>
            <a:endParaRPr/>
          </a:p>
        </p:txBody>
      </p:sp>
      <p:sp>
        <p:nvSpPr>
          <p:cNvPr id="235" name="Google Shape;235;g5e1f1e478f_0_203"/>
          <p:cNvSpPr txBox="1"/>
          <p:nvPr>
            <p:ph idx="1" type="body"/>
          </p:nvPr>
        </p:nvSpPr>
        <p:spPr>
          <a:xfrm>
            <a:off x="311700" y="1293575"/>
            <a:ext cx="3743400" cy="3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Gradient Descent es un algoritmo de optimización, donde los parámetros se van actualizando gradualmente a partir de los resultados de la función de costo</a:t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36" name="Google Shape;236;g5e1f1e478f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800" y="967925"/>
            <a:ext cx="4289150" cy="26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5e1f1e478f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725" y="2815225"/>
            <a:ext cx="2361575" cy="6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5e1f1e478f_0_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438" y="3747250"/>
            <a:ext cx="2284150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5e1f1e478f_0_203"/>
          <p:cNvSpPr txBox="1"/>
          <p:nvPr/>
        </p:nvSpPr>
        <p:spPr>
          <a:xfrm>
            <a:off x="2206050" y="244982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</a:rPr>
              <a:t>Learning rate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240" name="Google Shape;240;g5e1f1e478f_0_203"/>
          <p:cNvSpPr/>
          <p:nvPr/>
        </p:nvSpPr>
        <p:spPr>
          <a:xfrm rot="2920936">
            <a:off x="2378111" y="2903218"/>
            <a:ext cx="343515" cy="1043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g5e1f1e478f_0_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786" y="3500850"/>
            <a:ext cx="3885174" cy="15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5e1f1e478f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25" y="3136348"/>
            <a:ext cx="1272373" cy="7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5e1f1e478f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Regularización: Ridge Regression</a:t>
            </a:r>
            <a:r>
              <a:rPr lang="es"/>
              <a:t> </a:t>
            </a:r>
            <a:endParaRPr/>
          </a:p>
        </p:txBody>
      </p:sp>
      <p:sp>
        <p:nvSpPr>
          <p:cNvPr id="248" name="Google Shape;248;g5e1f1e478f_0_42"/>
          <p:cNvSpPr txBox="1"/>
          <p:nvPr/>
        </p:nvSpPr>
        <p:spPr>
          <a:xfrm>
            <a:off x="2396925" y="26352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</a:rPr>
              <a:t>Regularization penalty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249" name="Google Shape;249;g5e1f1e478f_0_42"/>
          <p:cNvSpPr/>
          <p:nvPr/>
        </p:nvSpPr>
        <p:spPr>
          <a:xfrm rot="2920936">
            <a:off x="3262161" y="3164418"/>
            <a:ext cx="343515" cy="1043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g5e1f1e478f_0_42"/>
          <p:cNvPicPr preferRelativeResize="0"/>
          <p:nvPr/>
        </p:nvPicPr>
        <p:blipFill rotWithShape="1">
          <a:blip r:embed="rId4">
            <a:alphaModFix/>
          </a:blip>
          <a:srcRect b="0" l="28392" r="0" t="0"/>
          <a:stretch/>
        </p:blipFill>
        <p:spPr>
          <a:xfrm>
            <a:off x="914175" y="3118900"/>
            <a:ext cx="2324351" cy="7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5e1f1e478f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750" y="1293575"/>
            <a:ext cx="4319750" cy="27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5e1f1e478f_0_42"/>
          <p:cNvSpPr txBox="1"/>
          <p:nvPr>
            <p:ph idx="1" type="body"/>
          </p:nvPr>
        </p:nvSpPr>
        <p:spPr>
          <a:xfrm>
            <a:off x="311700" y="1293575"/>
            <a:ext cx="4128600" cy="3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Utiliza la norma ℓ2 del vector θ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Mantiene</a:t>
            </a:r>
            <a:r>
              <a:rPr lang="es" sz="1400"/>
              <a:t> los pesos del modelo lo más pequeños posible.</a:t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5e1f1e478f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25" y="3165537"/>
            <a:ext cx="1131973" cy="6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5e1f1e478f_0_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Regularización: Lasso Regression</a:t>
            </a:r>
            <a:endParaRPr/>
          </a:p>
        </p:txBody>
      </p:sp>
      <p:sp>
        <p:nvSpPr>
          <p:cNvPr id="259" name="Google Shape;259;g5e1f1e478f_0_214"/>
          <p:cNvSpPr txBox="1"/>
          <p:nvPr>
            <p:ph idx="1" type="body"/>
          </p:nvPr>
        </p:nvSpPr>
        <p:spPr>
          <a:xfrm>
            <a:off x="311700" y="1293575"/>
            <a:ext cx="4128600" cy="3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U</a:t>
            </a:r>
            <a:r>
              <a:rPr lang="es" sz="1400"/>
              <a:t>tiliza la norma ℓ1 del vector θ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Feature selection: Tiende a eliminar por completo los pesos de las características menos importantes (es decir, establecerlas en cero). </a:t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0" name="Google Shape;260;g5e1f1e478f_0_214"/>
          <p:cNvSpPr/>
          <p:nvPr/>
        </p:nvSpPr>
        <p:spPr>
          <a:xfrm rot="2920936">
            <a:off x="3219311" y="3144768"/>
            <a:ext cx="343515" cy="1043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g5e1f1e478f_0_214"/>
          <p:cNvPicPr preferRelativeResize="0"/>
          <p:nvPr/>
        </p:nvPicPr>
        <p:blipFill rotWithShape="1">
          <a:blip r:embed="rId4">
            <a:alphaModFix/>
          </a:blip>
          <a:srcRect b="0" l="28392" r="0" t="0"/>
          <a:stretch/>
        </p:blipFill>
        <p:spPr>
          <a:xfrm>
            <a:off x="914175" y="3118900"/>
            <a:ext cx="2324351" cy="7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5e1f1e478f_0_214"/>
          <p:cNvSpPr txBox="1"/>
          <p:nvPr/>
        </p:nvSpPr>
        <p:spPr>
          <a:xfrm>
            <a:off x="2396925" y="26352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0000"/>
                </a:solidFill>
              </a:rPr>
              <a:t>Regularization penalty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263" name="Google Shape;263;g5e1f1e478f_0_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93575"/>
            <a:ext cx="4529501" cy="26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1f1e478f_0_181"/>
          <p:cNvSpPr txBox="1"/>
          <p:nvPr>
            <p:ph type="ctrTitle"/>
          </p:nvPr>
        </p:nvSpPr>
        <p:spPr>
          <a:xfrm>
            <a:off x="311700" y="503257"/>
            <a:ext cx="85206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s"/>
              <a:t>Regresión logística</a:t>
            </a:r>
            <a:endParaRPr/>
          </a:p>
        </p:txBody>
      </p:sp>
      <p:pic>
        <p:nvPicPr>
          <p:cNvPr id="269" name="Google Shape;269;g5e1f1e478f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263" y="2505225"/>
            <a:ext cx="1903475" cy="19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e1f1e478f_0_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Clasificación: Regresión Logística</a:t>
            </a:r>
            <a:endParaRPr/>
          </a:p>
        </p:txBody>
      </p:sp>
      <p:pic>
        <p:nvPicPr>
          <p:cNvPr id="275" name="Google Shape;275;g5e1f1e478f_0_50"/>
          <p:cNvPicPr preferRelativeResize="0"/>
          <p:nvPr/>
        </p:nvPicPr>
        <p:blipFill rotWithShape="1">
          <a:blip r:embed="rId3">
            <a:alphaModFix/>
          </a:blip>
          <a:srcRect b="7836" l="8906" r="3947" t="29020"/>
          <a:stretch/>
        </p:blipFill>
        <p:spPr>
          <a:xfrm>
            <a:off x="1964325" y="1591325"/>
            <a:ext cx="5215350" cy="28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e1f1e478f_0_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</a:t>
            </a:r>
            <a:endParaRPr/>
          </a:p>
        </p:txBody>
      </p:sp>
      <p:sp>
        <p:nvSpPr>
          <p:cNvPr id="281" name="Google Shape;281;g5e1f1e478f_0_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g5e1f1e478f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863" y="1846786"/>
            <a:ext cx="6560276" cy="290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5e1f1e478f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600" y="1145898"/>
            <a:ext cx="190661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e1f1e478f_0_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</a:t>
            </a:r>
            <a:endParaRPr/>
          </a:p>
        </p:txBody>
      </p:sp>
      <p:sp>
        <p:nvSpPr>
          <p:cNvPr id="289" name="Google Shape;289;g5e1f1e478f_0_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Para restringir los valores de salida del modelo entre 0 y 1, podemos utilizar la función sigmoidal o logística</a:t>
            </a:r>
            <a:endParaRPr/>
          </a:p>
        </p:txBody>
      </p:sp>
      <p:pic>
        <p:nvPicPr>
          <p:cNvPr id="290" name="Google Shape;290;g5e1f1e478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63" y="2285400"/>
            <a:ext cx="302388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5e1f1e478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400" y="2242900"/>
            <a:ext cx="190658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5e1f1e478f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9475" y="3249875"/>
            <a:ext cx="4187874" cy="9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e1f1e478f_0_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</a:t>
            </a:r>
            <a:endParaRPr/>
          </a:p>
        </p:txBody>
      </p:sp>
      <p:sp>
        <p:nvSpPr>
          <p:cNvPr id="298" name="Google Shape;298;g5e1f1e478f_0_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g5e1f1e478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75" y="1294300"/>
            <a:ext cx="6664052" cy="3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e1f1e478f_0_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Logística: Entrenamiento</a:t>
            </a:r>
            <a:endParaRPr/>
          </a:p>
        </p:txBody>
      </p:sp>
      <p:sp>
        <p:nvSpPr>
          <p:cNvPr id="305" name="Google Shape;305;g5e1f1e478f_0_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Debido a la función sigmoidal, el MSE es una función no convexa</a:t>
            </a:r>
            <a:endParaRPr/>
          </a:p>
        </p:txBody>
      </p:sp>
      <p:pic>
        <p:nvPicPr>
          <p:cNvPr id="306" name="Google Shape;306;g5e1f1e478f_0_76"/>
          <p:cNvPicPr preferRelativeResize="0"/>
          <p:nvPr/>
        </p:nvPicPr>
        <p:blipFill rotWithShape="1">
          <a:blip r:embed="rId3">
            <a:alphaModFix/>
          </a:blip>
          <a:srcRect b="27346" l="6534" r="4687" t="25350"/>
          <a:stretch/>
        </p:blipFill>
        <p:spPr>
          <a:xfrm>
            <a:off x="1527988" y="2299700"/>
            <a:ext cx="6088025" cy="2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5e1f1e478f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225" y="1739525"/>
            <a:ext cx="2348576" cy="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>
            <p:ph type="ctrTitle"/>
          </p:nvPr>
        </p:nvSpPr>
        <p:spPr>
          <a:xfrm>
            <a:off x="311700" y="1355068"/>
            <a:ext cx="85206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Github</a:t>
            </a:r>
            <a:endParaRPr/>
          </a:p>
        </p:txBody>
      </p:sp>
      <p:sp>
        <p:nvSpPr>
          <p:cNvPr id="166" name="Google Shape;166;p2"/>
          <p:cNvSpPr txBox="1"/>
          <p:nvPr>
            <p:ph idx="1" type="subTitle"/>
          </p:nvPr>
        </p:nvSpPr>
        <p:spPr>
          <a:xfrm>
            <a:off x="311700" y="2178267"/>
            <a:ext cx="8520600" cy="17722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https://github.com/TheCidRMC/Diplomatura-de-Especializacion-en-Desarrollo-de-Aplicaciones-con-IA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e1f1e478f_0_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Logística: Entrenamiento</a:t>
            </a:r>
            <a:endParaRPr/>
          </a:p>
        </p:txBody>
      </p:sp>
      <p:sp>
        <p:nvSpPr>
          <p:cNvPr id="313" name="Google Shape;313;g5e1f1e478f_0_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Necesitamos realizar una transformación para contar con una función de costo convexa</a:t>
            </a:r>
            <a:endParaRPr/>
          </a:p>
        </p:txBody>
      </p:sp>
      <p:pic>
        <p:nvPicPr>
          <p:cNvPr id="314" name="Google Shape;314;g5e1f1e478f_0_83"/>
          <p:cNvPicPr preferRelativeResize="0"/>
          <p:nvPr/>
        </p:nvPicPr>
        <p:blipFill rotWithShape="1">
          <a:blip r:embed="rId3">
            <a:alphaModFix/>
          </a:blip>
          <a:srcRect b="26717" l="40255" r="0" t="30900"/>
          <a:stretch/>
        </p:blipFill>
        <p:spPr>
          <a:xfrm>
            <a:off x="2993438" y="1740150"/>
            <a:ext cx="3157126" cy="7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5e1f1e478f_0_83"/>
          <p:cNvPicPr preferRelativeResize="0"/>
          <p:nvPr/>
        </p:nvPicPr>
        <p:blipFill rotWithShape="1">
          <a:blip r:embed="rId4">
            <a:alphaModFix/>
          </a:blip>
          <a:srcRect b="10762" l="0" r="0" t="0"/>
          <a:stretch/>
        </p:blipFill>
        <p:spPr>
          <a:xfrm>
            <a:off x="1360250" y="2480675"/>
            <a:ext cx="6423501" cy="23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e1f1e478f_0_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Logística: Entrenamiento</a:t>
            </a:r>
            <a:endParaRPr/>
          </a:p>
        </p:txBody>
      </p:sp>
      <p:sp>
        <p:nvSpPr>
          <p:cNvPr id="321" name="Google Shape;321;g5e1f1e478f_0_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Necesitamos realizar una transformación para contar con una función de costo convexa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Binary </a:t>
            </a:r>
            <a:r>
              <a:rPr lang="es"/>
              <a:t>Cross-Entropy Loss (Log Loss)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g5e1f1e478f_0_90"/>
          <p:cNvPicPr preferRelativeResize="0"/>
          <p:nvPr/>
        </p:nvPicPr>
        <p:blipFill rotWithShape="1">
          <a:blip r:embed="rId3">
            <a:alphaModFix/>
          </a:blip>
          <a:srcRect b="26717" l="40255" r="0" t="30900"/>
          <a:stretch/>
        </p:blipFill>
        <p:spPr>
          <a:xfrm>
            <a:off x="2993425" y="1945900"/>
            <a:ext cx="3157126" cy="7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5e1f1e478f_0_90"/>
          <p:cNvPicPr preferRelativeResize="0"/>
          <p:nvPr/>
        </p:nvPicPr>
        <p:blipFill rotWithShape="1">
          <a:blip r:embed="rId4">
            <a:alphaModFix/>
          </a:blip>
          <a:srcRect b="36697" l="11375" r="6374" t="42686"/>
          <a:stretch/>
        </p:blipFill>
        <p:spPr>
          <a:xfrm>
            <a:off x="2209800" y="3787350"/>
            <a:ext cx="4998725" cy="7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4a07c9b3_1_128"/>
          <p:cNvSpPr txBox="1"/>
          <p:nvPr>
            <p:ph type="ctrTitle"/>
          </p:nvPr>
        </p:nvSpPr>
        <p:spPr>
          <a:xfrm>
            <a:off x="-1051767" y="866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Let’s code</a:t>
            </a:r>
            <a:endParaRPr/>
          </a:p>
        </p:txBody>
      </p:sp>
      <p:pic>
        <p:nvPicPr>
          <p:cNvPr id="329" name="Google Shape;329;g5e4a07c9b3_1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952" y="1488675"/>
            <a:ext cx="2166125" cy="21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335" name="Google Shape;335;p58"/>
          <p:cNvSpPr/>
          <p:nvPr/>
        </p:nvSpPr>
        <p:spPr>
          <a:xfrm>
            <a:off x="311700" y="1246200"/>
            <a:ext cx="8722500" cy="3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Hands-On Machine Learning with Scikit-Learn and TensorFlow 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UNDERSTANDING MACHINE LEARNING From Theory to Algorithms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StatQuest: Linear Models Pt.1 Linear Regression - </a:t>
            </a: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https://www.youtube.com/watch?v=nk2CQITm_eo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Regularization Part 1: Ridge Regression - </a:t>
            </a: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https://www.youtube.com/watch?v=Q81RR3yKn30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Regularization Part 2: Lasso Regression - </a:t>
            </a: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https://www.youtube.com/watch?v=NGf0voTMlcs&amp;t=60s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StatQuest: Logistic Regression - </a:t>
            </a:r>
            <a:r>
              <a:rPr lang="es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https://www.youtube.com/watch?v=yIYKR4sgzI8&amp;t=200s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>
            <p:ph type="title"/>
          </p:nvPr>
        </p:nvSpPr>
        <p:spPr>
          <a:xfrm>
            <a:off x="3128962" y="2153540"/>
            <a:ext cx="2886075" cy="836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GRACIAS!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Pre-procesamiento y aprendizaje no supervisado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Árboles de decisión, métricas de evaluación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b="1" lang="es">
                <a:solidFill>
                  <a:srgbClr val="FF0000"/>
                </a:solidFill>
              </a:rPr>
              <a:t>Regresión Lineal y logística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/>
              <a:t>Redes neuronales y bibliotecas para desarrollo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/>
              <a:t>Deep Learning, aplicaciones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/>
              <a:t>Optimización de redes, auto-tuning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" name="Google Shape;17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ctrTitle"/>
          </p:nvPr>
        </p:nvSpPr>
        <p:spPr>
          <a:xfrm>
            <a:off x="311700" y="503257"/>
            <a:ext cx="85206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Regresión lineal</a:t>
            </a: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813" y="2636251"/>
            <a:ext cx="2418375" cy="16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Regresión Lineal</a:t>
            </a:r>
            <a:endParaRPr/>
          </a:p>
        </p:txBody>
      </p:sp>
      <p:pic>
        <p:nvPicPr>
          <p:cNvPr id="185" name="Google Shape;1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97129" cy="32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3159363" y="4611400"/>
            <a:ext cx="23832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4"/>
              </a:rPr>
              <a:t>http://www.sai-tai.com/blog/bikeshare-prediction/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1f1e478f_0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</a:t>
            </a:r>
            <a:endParaRPr/>
          </a:p>
        </p:txBody>
      </p:sp>
      <p:sp>
        <p:nvSpPr>
          <p:cNvPr id="192" name="Google Shape;192;g5e1f1e478f_0_4"/>
          <p:cNvSpPr txBox="1"/>
          <p:nvPr>
            <p:ph idx="1" type="body"/>
          </p:nvPr>
        </p:nvSpPr>
        <p:spPr>
          <a:xfrm>
            <a:off x="311700" y="1283300"/>
            <a:ext cx="4482900" cy="3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Uno de los retos al hacer regresión es conseguir realizar la extrapolación de datos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Un modelo simple y efectivo que cuenta con dicha capacidad es regresión lineal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Para una variable independiente, el modelo lineal correspondiente queda descrito por la siguiente ecuación:</a:t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Donde a es la pendiente y b es el intercepto con el eje vertical</a:t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3" name="Google Shape;193;g5e1f1e478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00" y="3403625"/>
            <a:ext cx="1613275" cy="4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5e1f1e478f_0_4"/>
          <p:cNvPicPr preferRelativeResize="0"/>
          <p:nvPr/>
        </p:nvPicPr>
        <p:blipFill rotWithShape="1">
          <a:blip r:embed="rId4">
            <a:alphaModFix/>
          </a:blip>
          <a:srcRect b="48325" l="39372" r="24582" t="4496"/>
          <a:stretch/>
        </p:blipFill>
        <p:spPr>
          <a:xfrm>
            <a:off x="4943150" y="1507600"/>
            <a:ext cx="3745050" cy="29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1f1e478f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</a:t>
            </a:r>
            <a:endParaRPr/>
          </a:p>
        </p:txBody>
      </p:sp>
      <p:sp>
        <p:nvSpPr>
          <p:cNvPr id="200" name="Google Shape;200;g5e1f1e478f_0_11"/>
          <p:cNvSpPr txBox="1"/>
          <p:nvPr>
            <p:ph idx="1" type="body"/>
          </p:nvPr>
        </p:nvSpPr>
        <p:spPr>
          <a:xfrm>
            <a:off x="311700" y="1283300"/>
            <a:ext cx="4482900" cy="3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Tanto </a:t>
            </a:r>
            <a:r>
              <a:rPr b="1" lang="es" sz="1400"/>
              <a:t>x</a:t>
            </a:r>
            <a:r>
              <a:rPr lang="es" sz="1400"/>
              <a:t> como </a:t>
            </a:r>
            <a:r>
              <a:rPr b="1" lang="es" sz="1400"/>
              <a:t>y</a:t>
            </a:r>
            <a:r>
              <a:rPr lang="es" sz="1400"/>
              <a:t> están dados por los datos. Por tanto nuestro objetivo es estimar los valores adecuados de los parámetros a y b que nos ayuden a predecir </a:t>
            </a:r>
            <a:r>
              <a:rPr b="1" lang="es" sz="1400"/>
              <a:t>y</a:t>
            </a:r>
            <a:r>
              <a:rPr lang="es" sz="1400"/>
              <a:t> a partir de </a:t>
            </a:r>
            <a:r>
              <a:rPr b="1" lang="es" sz="1400"/>
              <a:t>x</a:t>
            </a:r>
            <a:r>
              <a:rPr lang="es" sz="1400"/>
              <a:t> con la mayor precisión</a:t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Generalizando el nombre de los parámetros nuestro modelo o hipótesis que describe y a partir de x es:</a:t>
            </a:r>
            <a:endParaRPr sz="1400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¿Cómo obtenemos los parámetros adecuados?</a:t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1" name="Google Shape;201;g5e1f1e478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925" y="3563575"/>
            <a:ext cx="302388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5e1f1e478f_0_11"/>
          <p:cNvPicPr preferRelativeResize="0"/>
          <p:nvPr/>
        </p:nvPicPr>
        <p:blipFill rotWithShape="1">
          <a:blip r:embed="rId4">
            <a:alphaModFix/>
          </a:blip>
          <a:srcRect b="48325" l="39372" r="24582" t="4496"/>
          <a:stretch/>
        </p:blipFill>
        <p:spPr>
          <a:xfrm>
            <a:off x="4943150" y="1507600"/>
            <a:ext cx="3745050" cy="29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e1f1e478f_0_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Lineal: Evaluación</a:t>
            </a:r>
            <a:endParaRPr/>
          </a:p>
        </p:txBody>
      </p:sp>
      <p:pic>
        <p:nvPicPr>
          <p:cNvPr id="208" name="Google Shape;208;g5e1f1e478f_0_18"/>
          <p:cNvPicPr preferRelativeResize="0"/>
          <p:nvPr/>
        </p:nvPicPr>
        <p:blipFill rotWithShape="1">
          <a:blip r:embed="rId3">
            <a:alphaModFix/>
          </a:blip>
          <a:srcRect b="48325" l="39372" r="24582" t="4496"/>
          <a:stretch/>
        </p:blipFill>
        <p:spPr>
          <a:xfrm>
            <a:off x="5793200" y="1563025"/>
            <a:ext cx="3172124" cy="25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5e1f1e478f_0_18"/>
          <p:cNvSpPr txBox="1"/>
          <p:nvPr>
            <p:ph idx="1" type="body"/>
          </p:nvPr>
        </p:nvSpPr>
        <p:spPr>
          <a:xfrm>
            <a:off x="311700" y="1108775"/>
            <a:ext cx="5417100" cy="3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Primero debemos determinar qué modelo es mejor que otro, la hipótesis será mejor en cuanto su estimación sea más cercana al valor actual de la variable a predecir:</a:t>
            </a:r>
            <a:endParaRPr sz="1400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Para penalizar diferencias más drásticas  podemos usar el cuadrado de la diferencia:</a:t>
            </a:r>
            <a:endParaRPr sz="1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Como tenemos varios datos, obtenemos el promedio del error para todos los datos:</a:t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0" name="Google Shape;210;g5e1f1e478f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525" y="2046025"/>
            <a:ext cx="1245125" cy="4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5e1f1e478f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4863" y="3189750"/>
            <a:ext cx="1628443" cy="4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5e1f1e478f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6574" y="4203516"/>
            <a:ext cx="2426800" cy="72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e1f1e478f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Lineal: Evaluación</a:t>
            </a:r>
            <a:endParaRPr/>
          </a:p>
        </p:txBody>
      </p:sp>
      <p:sp>
        <p:nvSpPr>
          <p:cNvPr id="218" name="Google Shape;218;g5e1f1e478f_0_27"/>
          <p:cNvSpPr txBox="1"/>
          <p:nvPr>
            <p:ph idx="1" type="body"/>
          </p:nvPr>
        </p:nvSpPr>
        <p:spPr>
          <a:xfrm>
            <a:off x="311700" y="1203575"/>
            <a:ext cx="5417100" cy="3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Como la hipótesis está en función de </a:t>
            </a:r>
            <a:r>
              <a:rPr b="1" lang="es" sz="1400"/>
              <a:t>x</a:t>
            </a:r>
            <a:r>
              <a:rPr lang="es" sz="1400"/>
              <a:t>, tenemos finalmente:</a:t>
            </a:r>
            <a:endParaRPr sz="1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 </a:t>
            </a:r>
            <a:endParaRPr sz="1400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Nuestro objetivo es encontrar los valores de los parámetros que minimicen el error cuadrado medio:</a:t>
            </a:r>
            <a:endParaRPr sz="1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Encontrar el mejor modelo es un problema de optimización</a:t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9" name="Google Shape;219;g5e1f1e478f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875" y="1713832"/>
            <a:ext cx="3245850" cy="77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5e1f1e478f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050" y="3336675"/>
            <a:ext cx="3179804" cy="7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5e1f1e478f_0_27"/>
          <p:cNvPicPr preferRelativeResize="0"/>
          <p:nvPr/>
        </p:nvPicPr>
        <p:blipFill rotWithShape="1">
          <a:blip r:embed="rId5">
            <a:alphaModFix/>
          </a:blip>
          <a:srcRect b="48325" l="39372" r="24582" t="4496"/>
          <a:stretch/>
        </p:blipFill>
        <p:spPr>
          <a:xfrm>
            <a:off x="5793200" y="1563025"/>
            <a:ext cx="3172124" cy="251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